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embeddedFontLst>
    <p:embeddedFont>
      <p:font typeface="Robo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2" roundtripDataSignature="AMtx7mgOoG7EOW2TRyyTFDzVsYkVgVJM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CB5BC5F-9EBF-4708-9D9C-226E245AFAFB}">
  <a:tblStyle styleId="{ECB5BC5F-9EBF-4708-9D9C-226E245AFAF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Robo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.fntdata"/><Relationship Id="rId6" Type="http://schemas.openxmlformats.org/officeDocument/2006/relationships/slide" Target="slides/slide1.xml"/><Relationship Id="rId18" Type="http://schemas.openxmlformats.org/officeDocument/2006/relationships/font" Target="fonts/Robo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5" name="Google Shape;23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3" name="Google Shape;26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2b61eca5b3_2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2b61eca5b3_2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g22b61eca5b3_2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" name="Google Shape;16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9" name="Google Shape;179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7" name="Google Shape;19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5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</a:pPr>
            <a:r>
              <a:rPr b="1" lang="en-US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RIVERWOODS  INVESTMENT READINESS PIONEERS </a:t>
            </a:r>
            <a:endParaRPr/>
          </a:p>
        </p:txBody>
      </p:sp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-234000" y="3822475"/>
            <a:ext cx="121335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en-US" sz="5600">
                <a:latin typeface="Roboto"/>
                <a:ea typeface="Roboto"/>
                <a:cs typeface="Roboto"/>
                <a:sym typeface="Roboto"/>
              </a:rPr>
              <a:t>Toolkit of Templates</a:t>
            </a:r>
            <a:endParaRPr sz="5600"/>
          </a:p>
        </p:txBody>
      </p:sp>
      <p:sp>
        <p:nvSpPr>
          <p:cNvPr id="91" name="Google Shape;91;p1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9"/>
          <p:cNvSpPr txBox="1"/>
          <p:nvPr>
            <p:ph idx="1" type="subTitle"/>
          </p:nvPr>
        </p:nvSpPr>
        <p:spPr>
          <a:xfrm>
            <a:off x="1345581" y="294482"/>
            <a:ext cx="9144000" cy="731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>
                <a:latin typeface="Roboto"/>
                <a:ea typeface="Roboto"/>
                <a:cs typeface="Roboto"/>
                <a:sym typeface="Roboto"/>
              </a:rPr>
              <a:t>PROJECT GOVERNANCE TEMPLATE</a:t>
            </a:r>
            <a:endParaRPr/>
          </a:p>
        </p:txBody>
      </p:sp>
      <p:sp>
        <p:nvSpPr>
          <p:cNvPr id="239" name="Google Shape;239;p9"/>
          <p:cNvSpPr txBox="1"/>
          <p:nvPr/>
        </p:nvSpPr>
        <p:spPr>
          <a:xfrm>
            <a:off x="144966" y="1190371"/>
            <a:ext cx="4863390" cy="3423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Think about:</a:t>
            </a:r>
            <a:endParaRPr/>
          </a:p>
          <a:p>
            <a:pPr indent="-171450" lvl="1" marL="628650" marR="0" rtl="0" algn="l">
              <a:lnSpc>
                <a:spcPct val="170000"/>
              </a:lnSpc>
              <a:spcBef>
                <a:spcPts val="500"/>
              </a:spcBef>
              <a:spcAft>
                <a:spcPts val="0"/>
              </a:spcAft>
              <a:buClr>
                <a:srgbClr val="A5A5A5"/>
              </a:buClr>
              <a:buSzPts val="1200"/>
              <a:buFont typeface="Noto Sans Symbols"/>
              <a:buChar char="❑"/>
            </a:pPr>
            <a:r>
              <a:rPr b="0" i="0" lang="en-US" sz="1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  Who is involved in making decisions about your project?</a:t>
            </a:r>
            <a:endParaRPr/>
          </a:p>
          <a:p>
            <a:pPr indent="-171450" lvl="1" marL="628650" marR="0" rtl="0" algn="l">
              <a:lnSpc>
                <a:spcPct val="170000"/>
              </a:lnSpc>
              <a:spcBef>
                <a:spcPts val="500"/>
              </a:spcBef>
              <a:spcAft>
                <a:spcPts val="0"/>
              </a:spcAft>
              <a:buClr>
                <a:srgbClr val="A5A5A5"/>
              </a:buClr>
              <a:buSzPts val="1200"/>
              <a:buFont typeface="Noto Sans Symbols"/>
              <a:buChar char="❑"/>
            </a:pPr>
            <a:r>
              <a:rPr b="0" i="0" lang="en-US" sz="1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  How is decision-making distributed? </a:t>
            </a:r>
            <a:endParaRPr/>
          </a:p>
          <a:p>
            <a:pPr indent="-171450" lvl="1" marL="628650" marR="0" rtl="0" algn="l">
              <a:lnSpc>
                <a:spcPct val="170000"/>
              </a:lnSpc>
              <a:spcBef>
                <a:spcPts val="500"/>
              </a:spcBef>
              <a:spcAft>
                <a:spcPts val="0"/>
              </a:spcAft>
              <a:buClr>
                <a:srgbClr val="A5A5A5"/>
              </a:buClr>
              <a:buSzPts val="1200"/>
              <a:buFont typeface="Noto Sans Symbols"/>
              <a:buChar char="❑"/>
            </a:pPr>
            <a:r>
              <a:rPr b="0" i="0" lang="en-US" sz="1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  Is everyone equal? If not, why not? </a:t>
            </a:r>
            <a:endParaRPr/>
          </a:p>
          <a:p>
            <a:pPr indent="-171450" lvl="1" marL="628650" marR="0" rtl="0" algn="l">
              <a:lnSpc>
                <a:spcPct val="170000"/>
              </a:lnSpc>
              <a:spcBef>
                <a:spcPts val="500"/>
              </a:spcBef>
              <a:spcAft>
                <a:spcPts val="0"/>
              </a:spcAft>
              <a:buClr>
                <a:srgbClr val="A5A5A5"/>
              </a:buClr>
              <a:buSzPts val="1200"/>
              <a:buFont typeface="Noto Sans Symbols"/>
              <a:buChar char="❑"/>
            </a:pPr>
            <a:r>
              <a:rPr b="0" i="0" lang="en-US" sz="1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  How are decisions logged and tracked?</a:t>
            </a:r>
            <a:endParaRPr/>
          </a:p>
          <a:p>
            <a:pPr indent="-171450" lvl="1" marL="628650" marR="0" rtl="0" algn="l">
              <a:lnSpc>
                <a:spcPct val="170000"/>
              </a:lnSpc>
              <a:spcBef>
                <a:spcPts val="500"/>
              </a:spcBef>
              <a:spcAft>
                <a:spcPts val="0"/>
              </a:spcAft>
              <a:buClr>
                <a:srgbClr val="A5A5A5"/>
              </a:buClr>
              <a:buSzPts val="1200"/>
              <a:buFont typeface="Noto Sans Symbols"/>
              <a:buChar char="❑"/>
            </a:pPr>
            <a:r>
              <a:rPr b="0" i="0" lang="en-US" sz="1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  How will people be accountable? </a:t>
            </a:r>
            <a:endParaRPr/>
          </a:p>
          <a:p>
            <a:pPr indent="0" lvl="1" marL="457200" marR="0" rtl="0" algn="l">
              <a:lnSpc>
                <a:spcPct val="170000"/>
              </a:lnSpc>
              <a:spcBef>
                <a:spcPts val="500"/>
              </a:spcBef>
              <a:spcAft>
                <a:spcPts val="0"/>
              </a:spcAft>
              <a:buClr>
                <a:srgbClr val="A5A5A5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0" name="Google Shape;240;p9"/>
          <p:cNvSpPr txBox="1"/>
          <p:nvPr/>
        </p:nvSpPr>
        <p:spPr>
          <a:xfrm>
            <a:off x="510234" y="2096008"/>
            <a:ext cx="462775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1" name="Google Shape;241;p9"/>
          <p:cNvGrpSpPr/>
          <p:nvPr/>
        </p:nvGrpSpPr>
        <p:grpSpPr>
          <a:xfrm>
            <a:off x="5453103" y="2174067"/>
            <a:ext cx="5363714" cy="4125933"/>
            <a:chOff x="444747" y="0"/>
            <a:chExt cx="5363714" cy="4125933"/>
          </a:xfrm>
        </p:grpSpPr>
        <p:sp>
          <p:nvSpPr>
            <p:cNvPr id="242" name="Google Shape;242;p9"/>
            <p:cNvSpPr/>
            <p:nvPr/>
          </p:nvSpPr>
          <p:spPr>
            <a:xfrm>
              <a:off x="3770250" y="2805635"/>
              <a:ext cx="2038211" cy="132029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381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9"/>
            <p:cNvSpPr txBox="1"/>
            <p:nvPr/>
          </p:nvSpPr>
          <p:spPr>
            <a:xfrm>
              <a:off x="4410717" y="3164712"/>
              <a:ext cx="1368741" cy="9322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0950" lIns="60950" spcFirstLastPara="1" rIns="60950" wrap="square" tIns="60950">
              <a:noAutofit/>
            </a:bodyPr>
            <a:lstStyle/>
            <a:p>
              <a:pPr indent="-381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t/>
              </a:r>
              <a:endPara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9"/>
            <p:cNvSpPr/>
            <p:nvPr/>
          </p:nvSpPr>
          <p:spPr>
            <a:xfrm>
              <a:off x="444747" y="2805635"/>
              <a:ext cx="2038211" cy="132029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381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9"/>
            <p:cNvSpPr txBox="1"/>
            <p:nvPr/>
          </p:nvSpPr>
          <p:spPr>
            <a:xfrm>
              <a:off x="473750" y="3164712"/>
              <a:ext cx="1368741" cy="9322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0950" lIns="60950" spcFirstLastPara="1" rIns="60950" wrap="square" tIns="60950">
              <a:noAutofit/>
            </a:bodyPr>
            <a:lstStyle/>
            <a:p>
              <a:pPr indent="-381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t/>
              </a:r>
              <a:endPara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9"/>
            <p:cNvSpPr/>
            <p:nvPr/>
          </p:nvSpPr>
          <p:spPr>
            <a:xfrm>
              <a:off x="3770250" y="0"/>
              <a:ext cx="2038211" cy="132029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381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9"/>
            <p:cNvSpPr txBox="1"/>
            <p:nvPr/>
          </p:nvSpPr>
          <p:spPr>
            <a:xfrm>
              <a:off x="4410717" y="29003"/>
              <a:ext cx="1368741" cy="9322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0950" lIns="60950" spcFirstLastPara="1" rIns="60950" wrap="square" tIns="60950">
              <a:noAutofit/>
            </a:bodyPr>
            <a:lstStyle/>
            <a:p>
              <a:pPr indent="-381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t/>
              </a:r>
              <a:endPara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9"/>
            <p:cNvSpPr/>
            <p:nvPr/>
          </p:nvSpPr>
          <p:spPr>
            <a:xfrm>
              <a:off x="444747" y="0"/>
              <a:ext cx="2038211" cy="132029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381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9"/>
            <p:cNvSpPr txBox="1"/>
            <p:nvPr/>
          </p:nvSpPr>
          <p:spPr>
            <a:xfrm>
              <a:off x="473750" y="29003"/>
              <a:ext cx="1368741" cy="9322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0950" lIns="60950" spcFirstLastPara="1" rIns="60950" wrap="square" tIns="60950">
              <a:noAutofit/>
            </a:bodyPr>
            <a:lstStyle/>
            <a:p>
              <a:pPr indent="-1143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Char char="•"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Notes on what decisions they will be involved in, how and when… </a:t>
              </a:r>
              <a:endParaRPr/>
            </a:p>
          </p:txBody>
        </p:sp>
        <p:sp>
          <p:nvSpPr>
            <p:cNvPr id="250" name="Google Shape;250;p9"/>
            <p:cNvSpPr/>
            <p:nvPr/>
          </p:nvSpPr>
          <p:spPr>
            <a:xfrm>
              <a:off x="1298816" y="235178"/>
              <a:ext cx="1786529" cy="1786529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00B050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9"/>
            <p:cNvSpPr txBox="1"/>
            <p:nvPr/>
          </p:nvSpPr>
          <p:spPr>
            <a:xfrm>
              <a:off x="1600094" y="758433"/>
              <a:ext cx="1485300" cy="126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575" lIns="227575" spcFirstLastPara="1" rIns="227575" wrap="square" tIns="227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Calibri"/>
                <a:buNone/>
              </a:pPr>
              <a:r>
                <a:rPr b="1" lang="en-US" sz="3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Who</a:t>
              </a:r>
              <a:endParaRPr/>
            </a:p>
          </p:txBody>
        </p:sp>
        <p:sp>
          <p:nvSpPr>
            <p:cNvPr id="252" name="Google Shape;252;p9"/>
            <p:cNvSpPr/>
            <p:nvPr/>
          </p:nvSpPr>
          <p:spPr>
            <a:xfrm rot="5400000">
              <a:off x="3167864" y="235178"/>
              <a:ext cx="1786529" cy="1786529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00B050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9"/>
            <p:cNvSpPr txBox="1"/>
            <p:nvPr/>
          </p:nvSpPr>
          <p:spPr>
            <a:xfrm>
              <a:off x="3167864" y="758440"/>
              <a:ext cx="1263267" cy="12632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6225" lIns="206225" spcFirstLastPara="1" rIns="206225" wrap="square" tIns="206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900"/>
                <a:buFont typeface="Calibri"/>
                <a:buNone/>
              </a:pPr>
              <a:r>
                <a:t/>
              </a:r>
              <a:endParaRPr sz="2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9"/>
            <p:cNvSpPr/>
            <p:nvPr/>
          </p:nvSpPr>
          <p:spPr>
            <a:xfrm rot="10800000">
              <a:off x="3167864" y="2104226"/>
              <a:ext cx="1786529" cy="1786529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00B050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9"/>
            <p:cNvSpPr txBox="1"/>
            <p:nvPr/>
          </p:nvSpPr>
          <p:spPr>
            <a:xfrm>
              <a:off x="3167864" y="2104226"/>
              <a:ext cx="1263267" cy="12632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6225" lIns="206225" spcFirstLastPara="1" rIns="206225" wrap="square" tIns="206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900"/>
                <a:buFont typeface="Calibri"/>
                <a:buNone/>
              </a:pPr>
              <a:r>
                <a:t/>
              </a:r>
              <a:endParaRPr sz="2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9"/>
            <p:cNvSpPr/>
            <p:nvPr/>
          </p:nvSpPr>
          <p:spPr>
            <a:xfrm rot="-5400000">
              <a:off x="1298816" y="2104226"/>
              <a:ext cx="1786529" cy="1786529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00B050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9"/>
            <p:cNvSpPr txBox="1"/>
            <p:nvPr/>
          </p:nvSpPr>
          <p:spPr>
            <a:xfrm>
              <a:off x="1822078" y="2104226"/>
              <a:ext cx="1263267" cy="12632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6225" lIns="206225" spcFirstLastPara="1" rIns="206225" wrap="square" tIns="206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900"/>
                <a:buFont typeface="Calibri"/>
                <a:buNone/>
              </a:pPr>
              <a:r>
                <a:t/>
              </a:r>
              <a:endParaRPr sz="2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9"/>
            <p:cNvSpPr/>
            <p:nvPr/>
          </p:nvSpPr>
          <p:spPr>
            <a:xfrm>
              <a:off x="2818191" y="1691632"/>
              <a:ext cx="616827" cy="536371"/>
            </a:xfrm>
            <a:custGeom>
              <a:rect b="b" l="l" r="r" t="t"/>
              <a:pathLst>
                <a:path extrusionOk="0" h="120000" w="12000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rgbClr val="ABBADE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9"/>
            <p:cNvSpPr/>
            <p:nvPr/>
          </p:nvSpPr>
          <p:spPr>
            <a:xfrm rot="10800000">
              <a:off x="2818191" y="1897929"/>
              <a:ext cx="616827" cy="536371"/>
            </a:xfrm>
            <a:custGeom>
              <a:rect b="b" l="l" r="r" t="t"/>
              <a:pathLst>
                <a:path extrusionOk="0" h="120000" w="12000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rgbClr val="ABBADE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0" name="Google Shape;260;p9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0"/>
          <p:cNvSpPr txBox="1"/>
          <p:nvPr>
            <p:ph idx="1" type="subTitle"/>
          </p:nvPr>
        </p:nvSpPr>
        <p:spPr>
          <a:xfrm>
            <a:off x="1345581" y="294482"/>
            <a:ext cx="9144000" cy="731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>
                <a:latin typeface="Roboto"/>
                <a:ea typeface="Roboto"/>
                <a:cs typeface="Roboto"/>
                <a:sym typeface="Roboto"/>
              </a:rPr>
              <a:t>FINANCIAL VIABILITY TEMPLATE</a:t>
            </a:r>
            <a:endParaRPr/>
          </a:p>
        </p:txBody>
      </p:sp>
      <p:sp>
        <p:nvSpPr>
          <p:cNvPr id="267" name="Google Shape;267;p10"/>
          <p:cNvSpPr txBox="1"/>
          <p:nvPr/>
        </p:nvSpPr>
        <p:spPr>
          <a:xfrm>
            <a:off x="382859" y="1405798"/>
            <a:ext cx="1019221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This template helps you think about what you want to do,  why you want to do it, who it’s for and who might pay for it.</a:t>
            </a:r>
            <a:endParaRPr/>
          </a:p>
          <a:p>
            <a:pPr indent="0" lvl="1" marL="457200" marR="0" rtl="0" algn="l">
              <a:lnSpc>
                <a:spcPct val="170000"/>
              </a:lnSpc>
              <a:spcBef>
                <a:spcPts val="500"/>
              </a:spcBef>
              <a:spcAft>
                <a:spcPts val="0"/>
              </a:spcAft>
              <a:buClr>
                <a:srgbClr val="A5A5A5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68" name="Google Shape;268;p10"/>
          <p:cNvSpPr txBox="1"/>
          <p:nvPr/>
        </p:nvSpPr>
        <p:spPr>
          <a:xfrm>
            <a:off x="510234" y="2096008"/>
            <a:ext cx="462775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9" name="Google Shape;269;p10"/>
          <p:cNvGrpSpPr/>
          <p:nvPr/>
        </p:nvGrpSpPr>
        <p:grpSpPr>
          <a:xfrm>
            <a:off x="1720944" y="2343195"/>
            <a:ext cx="9877562" cy="2915518"/>
            <a:chOff x="104017" y="1518005"/>
            <a:chExt cx="9877562" cy="2915518"/>
          </a:xfrm>
        </p:grpSpPr>
        <p:sp>
          <p:nvSpPr>
            <p:cNvPr id="270" name="Google Shape;270;p10"/>
            <p:cNvSpPr/>
            <p:nvPr/>
          </p:nvSpPr>
          <p:spPr>
            <a:xfrm>
              <a:off x="104017" y="1518005"/>
              <a:ext cx="2429598" cy="2915518"/>
            </a:xfrm>
            <a:prstGeom prst="roundRect">
              <a:avLst>
                <a:gd fmla="val 5000" name="adj"/>
              </a:avLst>
            </a:prstGeom>
            <a:solidFill>
              <a:srgbClr val="00B05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10"/>
            <p:cNvSpPr txBox="1"/>
            <p:nvPr/>
          </p:nvSpPr>
          <p:spPr>
            <a:xfrm rot="-5400000">
              <a:off x="-848385" y="2470408"/>
              <a:ext cx="2390724" cy="4859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88900" wrap="square" tIns="68575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STEP 1</a:t>
              </a:r>
              <a:endParaRPr/>
            </a:p>
          </p:txBody>
        </p:sp>
        <p:sp>
          <p:nvSpPr>
            <p:cNvPr id="272" name="Google Shape;272;p10"/>
            <p:cNvSpPr/>
            <p:nvPr/>
          </p:nvSpPr>
          <p:spPr>
            <a:xfrm>
              <a:off x="589936" y="1518005"/>
              <a:ext cx="1810050" cy="29155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10"/>
            <p:cNvSpPr txBox="1"/>
            <p:nvPr/>
          </p:nvSpPr>
          <p:spPr>
            <a:xfrm>
              <a:off x="589936" y="1518005"/>
              <a:ext cx="1810050" cy="29155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61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b="1"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What do you want to do? </a:t>
              </a:r>
              <a:endParaRPr/>
            </a:p>
          </p:txBody>
        </p:sp>
        <p:sp>
          <p:nvSpPr>
            <p:cNvPr id="274" name="Google Shape;274;p10"/>
            <p:cNvSpPr/>
            <p:nvPr/>
          </p:nvSpPr>
          <p:spPr>
            <a:xfrm>
              <a:off x="2599506" y="1518005"/>
              <a:ext cx="2429598" cy="2915518"/>
            </a:xfrm>
            <a:prstGeom prst="roundRect">
              <a:avLst>
                <a:gd fmla="val 5000" name="adj"/>
              </a:avLst>
            </a:prstGeom>
            <a:solidFill>
              <a:srgbClr val="00B05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10"/>
            <p:cNvSpPr txBox="1"/>
            <p:nvPr/>
          </p:nvSpPr>
          <p:spPr>
            <a:xfrm rot="-5400000">
              <a:off x="1647103" y="2470408"/>
              <a:ext cx="2390724" cy="4859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88900" wrap="square" tIns="68575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STEP 2 </a:t>
              </a:r>
              <a:endParaRPr/>
            </a:p>
          </p:txBody>
        </p:sp>
        <p:sp>
          <p:nvSpPr>
            <p:cNvPr id="276" name="Google Shape;276;p10"/>
            <p:cNvSpPr/>
            <p:nvPr/>
          </p:nvSpPr>
          <p:spPr>
            <a:xfrm rot="5400000">
              <a:off x="2316500" y="3836201"/>
              <a:ext cx="428642" cy="364439"/>
            </a:xfrm>
            <a:prstGeom prst="flowChartExtra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10"/>
            <p:cNvSpPr/>
            <p:nvPr/>
          </p:nvSpPr>
          <p:spPr>
            <a:xfrm>
              <a:off x="3085426" y="1518005"/>
              <a:ext cx="1810050" cy="29155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10"/>
            <p:cNvSpPr txBox="1"/>
            <p:nvPr/>
          </p:nvSpPr>
          <p:spPr>
            <a:xfrm>
              <a:off x="3085426" y="1518005"/>
              <a:ext cx="1810050" cy="29155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61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b="1"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List the benefits and outcomes</a:t>
              </a:r>
              <a:endParaRPr/>
            </a:p>
          </p:txBody>
        </p:sp>
        <p:sp>
          <p:nvSpPr>
            <p:cNvPr id="279" name="Google Shape;279;p10"/>
            <p:cNvSpPr/>
            <p:nvPr/>
          </p:nvSpPr>
          <p:spPr>
            <a:xfrm>
              <a:off x="5088119" y="1518005"/>
              <a:ext cx="2429598" cy="2915518"/>
            </a:xfrm>
            <a:prstGeom prst="roundRect">
              <a:avLst>
                <a:gd fmla="val 5000" name="adj"/>
              </a:avLst>
            </a:prstGeom>
            <a:solidFill>
              <a:srgbClr val="00B05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10"/>
            <p:cNvSpPr txBox="1"/>
            <p:nvPr/>
          </p:nvSpPr>
          <p:spPr>
            <a:xfrm rot="-5400000">
              <a:off x="4135717" y="2470408"/>
              <a:ext cx="2390724" cy="4859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88900" wrap="square" tIns="68575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STEP 3</a:t>
              </a:r>
              <a:endParaRPr/>
            </a:p>
          </p:txBody>
        </p:sp>
        <p:sp>
          <p:nvSpPr>
            <p:cNvPr id="281" name="Google Shape;281;p10"/>
            <p:cNvSpPr/>
            <p:nvPr/>
          </p:nvSpPr>
          <p:spPr>
            <a:xfrm rot="5400000">
              <a:off x="4831134" y="3836201"/>
              <a:ext cx="428642" cy="364439"/>
            </a:xfrm>
            <a:prstGeom prst="flowChartExtra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10"/>
            <p:cNvSpPr/>
            <p:nvPr/>
          </p:nvSpPr>
          <p:spPr>
            <a:xfrm>
              <a:off x="5574039" y="1518005"/>
              <a:ext cx="1810050" cy="29155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10"/>
            <p:cNvSpPr txBox="1"/>
            <p:nvPr/>
          </p:nvSpPr>
          <p:spPr>
            <a:xfrm>
              <a:off x="5574039" y="1518005"/>
              <a:ext cx="1810050" cy="29155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822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1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1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1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b="1"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Who are the beneficiaries</a:t>
              </a:r>
              <a:r>
                <a:rPr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? </a:t>
              </a:r>
              <a:endParaRPr/>
            </a:p>
          </p:txBody>
        </p:sp>
        <p:sp>
          <p:nvSpPr>
            <p:cNvPr id="284" name="Google Shape;284;p10"/>
            <p:cNvSpPr/>
            <p:nvPr/>
          </p:nvSpPr>
          <p:spPr>
            <a:xfrm>
              <a:off x="7551981" y="1518005"/>
              <a:ext cx="2429598" cy="2915518"/>
            </a:xfrm>
            <a:prstGeom prst="roundRect">
              <a:avLst>
                <a:gd fmla="val 5000" name="adj"/>
              </a:avLst>
            </a:prstGeom>
            <a:solidFill>
              <a:srgbClr val="00B05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10"/>
            <p:cNvSpPr txBox="1"/>
            <p:nvPr/>
          </p:nvSpPr>
          <p:spPr>
            <a:xfrm rot="-5400000">
              <a:off x="6599578" y="2470408"/>
              <a:ext cx="2390724" cy="4859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88900" wrap="square" tIns="68575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STEP 4</a:t>
              </a:r>
              <a:endParaRPr/>
            </a:p>
          </p:txBody>
        </p:sp>
        <p:sp>
          <p:nvSpPr>
            <p:cNvPr id="286" name="Google Shape;286;p10"/>
            <p:cNvSpPr/>
            <p:nvPr/>
          </p:nvSpPr>
          <p:spPr>
            <a:xfrm rot="5400000">
              <a:off x="7345768" y="3836201"/>
              <a:ext cx="428642" cy="364439"/>
            </a:xfrm>
            <a:prstGeom prst="flowChartExtra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7" name="Google Shape;287;p10"/>
          <p:cNvSpPr txBox="1"/>
          <p:nvPr/>
        </p:nvSpPr>
        <p:spPr>
          <a:xfrm>
            <a:off x="9480395" y="3800954"/>
            <a:ext cx="2018371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Who are the beneficiaries who will pay?</a:t>
            </a:r>
            <a:endParaRPr/>
          </a:p>
        </p:txBody>
      </p:sp>
      <p:sp>
        <p:nvSpPr>
          <p:cNvPr id="288" name="Google Shape;288;p10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1"/>
          <p:cNvSpPr txBox="1"/>
          <p:nvPr>
            <p:ph idx="1" type="subTitle"/>
          </p:nvPr>
        </p:nvSpPr>
        <p:spPr>
          <a:xfrm>
            <a:off x="1345581" y="294482"/>
            <a:ext cx="9144000" cy="731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>
                <a:latin typeface="Roboto"/>
                <a:ea typeface="Roboto"/>
                <a:cs typeface="Roboto"/>
                <a:sym typeface="Roboto"/>
              </a:rPr>
              <a:t>REFLECTIONS TEMPLATE</a:t>
            </a:r>
            <a:endParaRPr/>
          </a:p>
        </p:txBody>
      </p:sp>
      <p:graphicFrame>
        <p:nvGraphicFramePr>
          <p:cNvPr id="294" name="Google Shape;294;p11"/>
          <p:cNvGraphicFramePr/>
          <p:nvPr/>
        </p:nvGraphicFramePr>
        <p:xfrm>
          <a:off x="3531219" y="171438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{ECB5BC5F-9EBF-4708-9D9C-226E245AFAFB}</a:tableStyleId>
              </a:tblPr>
              <a:tblGrid>
                <a:gridCol w="2709325"/>
                <a:gridCol w="2709325"/>
                <a:gridCol w="27093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BEFORE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DURING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AFTER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00B050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295" name="Google Shape;295;p11"/>
          <p:cNvSpPr txBox="1"/>
          <p:nvPr/>
        </p:nvSpPr>
        <p:spPr>
          <a:xfrm>
            <a:off x="144966" y="1103971"/>
            <a:ext cx="5649951" cy="3423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Use this template to review a project at different stages. </a:t>
            </a:r>
            <a:br>
              <a:rPr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Think about:</a:t>
            </a:r>
            <a:endParaRPr/>
          </a:p>
          <a:p>
            <a: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br>
              <a:rPr b="0" i="0" lang="en-US" sz="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0" lang="en-US" sz="1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1. What worked well </a:t>
            </a:r>
            <a:endParaRPr/>
          </a:p>
          <a:p>
            <a: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2. What worked less well</a:t>
            </a:r>
            <a:endParaRPr/>
          </a:p>
          <a:p>
            <a: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3. What could have been done differently</a:t>
            </a:r>
            <a:endParaRPr/>
          </a:p>
        </p:txBody>
      </p:sp>
      <p:sp>
        <p:nvSpPr>
          <p:cNvPr id="296" name="Google Shape;296;p11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2b61eca5b3_2_0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sz="18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sz="18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en-US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While not all of these lists will be relevant for your project, we hope that this is a useful tool while you design successful projects. </a:t>
            </a:r>
            <a:endParaRPr sz="18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sz="18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sz="18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sz="18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sz="18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g22b61eca5b3_2_0"/>
          <p:cNvSpPr txBox="1"/>
          <p:nvPr>
            <p:ph idx="1" type="subTitle"/>
          </p:nvPr>
        </p:nvSpPr>
        <p:spPr>
          <a:xfrm>
            <a:off x="620125" y="1975675"/>
            <a:ext cx="10940100" cy="4003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Roboto"/>
                <a:ea typeface="Roboto"/>
                <a:cs typeface="Roboto"/>
                <a:sym typeface="Roboto"/>
              </a:rPr>
              <a:t>Welcome to this toolkit of templates that we used throughout the Riverwoods Investment Readiness Pioneers </a:t>
            </a:r>
            <a:r>
              <a:rPr lang="en-US" sz="1800">
                <a:latin typeface="Roboto"/>
                <a:ea typeface="Roboto"/>
                <a:cs typeface="Roboto"/>
                <a:sym typeface="Roboto"/>
              </a:rPr>
              <a:t>project</a:t>
            </a:r>
            <a:r>
              <a:rPr lang="en-US" sz="1800">
                <a:latin typeface="Roboto"/>
                <a:ea typeface="Roboto"/>
                <a:cs typeface="Roboto"/>
                <a:sym typeface="Roboto"/>
              </a:rPr>
              <a:t>. 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Roboto"/>
                <a:ea typeface="Roboto"/>
                <a:cs typeface="Roboto"/>
                <a:sym typeface="Roboto"/>
              </a:rPr>
              <a:t>We designed some of these to help us prepare for </a:t>
            </a:r>
            <a:r>
              <a:rPr lang="en-US" sz="1800">
                <a:latin typeface="Roboto"/>
                <a:ea typeface="Roboto"/>
                <a:cs typeface="Roboto"/>
                <a:sym typeface="Roboto"/>
              </a:rPr>
              <a:t>delivery</a:t>
            </a:r>
            <a:r>
              <a:rPr lang="en-US" sz="1800">
                <a:latin typeface="Roboto"/>
                <a:ea typeface="Roboto"/>
                <a:cs typeface="Roboto"/>
                <a:sym typeface="Roboto"/>
              </a:rPr>
              <a:t> of our workshops. </a:t>
            </a:r>
            <a:r>
              <a:rPr lang="en-US" sz="1800">
                <a:latin typeface="Roboto"/>
                <a:ea typeface="Roboto"/>
                <a:cs typeface="Roboto"/>
                <a:sym typeface="Roboto"/>
              </a:rPr>
              <a:t>Others</a:t>
            </a:r>
            <a:r>
              <a:rPr lang="en-US" sz="1800">
                <a:latin typeface="Roboto"/>
                <a:ea typeface="Roboto"/>
                <a:cs typeface="Roboto"/>
                <a:sym typeface="Roboto"/>
              </a:rPr>
              <a:t> were shaped along the way, as we listened to what people said they needed. We hope you find them useful in your work and welcome any feedback </a:t>
            </a:r>
            <a:r>
              <a:rPr lang="en-US" sz="1800">
                <a:latin typeface="Roboto"/>
                <a:ea typeface="Roboto"/>
                <a:cs typeface="Roboto"/>
                <a:sym typeface="Roboto"/>
              </a:rPr>
              <a:t>or ideas</a:t>
            </a:r>
            <a:r>
              <a:rPr lang="en-US" sz="1800">
                <a:latin typeface="Roboto"/>
                <a:ea typeface="Roboto"/>
                <a:cs typeface="Roboto"/>
                <a:sym typeface="Roboto"/>
              </a:rPr>
              <a:t> you have for similar </a:t>
            </a:r>
            <a:r>
              <a:rPr lang="en-US" sz="1800">
                <a:latin typeface="Roboto"/>
                <a:ea typeface="Roboto"/>
                <a:cs typeface="Roboto"/>
                <a:sym typeface="Roboto"/>
              </a:rPr>
              <a:t>projects. 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Roboto"/>
                <a:ea typeface="Roboto"/>
                <a:cs typeface="Roboto"/>
                <a:sym typeface="Roboto"/>
              </a:rPr>
              <a:t>Pandora Ellis</a:t>
            </a:r>
            <a:r>
              <a:rPr lang="en-US" sz="1800">
                <a:latin typeface="Roboto"/>
                <a:ea typeface="Roboto"/>
                <a:cs typeface="Roboto"/>
                <a:sym typeface="Roboto"/>
              </a:rPr>
              <a:t> &amp; </a:t>
            </a:r>
            <a:r>
              <a:rPr b="1" lang="en-US" sz="1800">
                <a:latin typeface="Roboto"/>
                <a:ea typeface="Roboto"/>
                <a:cs typeface="Roboto"/>
                <a:sym typeface="Roboto"/>
              </a:rPr>
              <a:t>Rachel Nixseaman</a:t>
            </a:r>
            <a:endParaRPr b="1"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9" name="Google Shape;99;g22b61eca5b3_2_0"/>
          <p:cNvSpPr/>
          <p:nvPr/>
        </p:nvSpPr>
        <p:spPr>
          <a:xfrm>
            <a:off x="0" y="0"/>
            <a:ext cx="12192000" cy="1724400"/>
          </a:xfrm>
          <a:prstGeom prst="rect">
            <a:avLst/>
          </a:prstGeom>
          <a:solidFill>
            <a:srgbClr val="00B050"/>
          </a:solidFill>
          <a:ln cap="flat" cmpd="sng" w="9525">
            <a:solidFill>
              <a:srgbClr val="445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g22b61eca5b3_2_0"/>
          <p:cNvSpPr txBox="1"/>
          <p:nvPr/>
        </p:nvSpPr>
        <p:spPr>
          <a:xfrm>
            <a:off x="838200" y="1993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Introduction</a:t>
            </a:r>
            <a:endParaRPr sz="40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/>
          <p:nvPr>
            <p:ph idx="1" type="subTitle"/>
          </p:nvPr>
        </p:nvSpPr>
        <p:spPr>
          <a:xfrm>
            <a:off x="1345581" y="294482"/>
            <a:ext cx="9144000" cy="731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>
                <a:latin typeface="Roboto"/>
                <a:ea typeface="Roboto"/>
                <a:cs typeface="Roboto"/>
                <a:sym typeface="Roboto"/>
              </a:rPr>
              <a:t>STAKEHOLDER MAPPING TEMPLATE</a:t>
            </a:r>
            <a:endParaRPr/>
          </a:p>
        </p:txBody>
      </p:sp>
      <p:sp>
        <p:nvSpPr>
          <p:cNvPr id="106" name="Google Shape;106;p2"/>
          <p:cNvSpPr txBox="1"/>
          <p:nvPr/>
        </p:nvSpPr>
        <p:spPr>
          <a:xfrm>
            <a:off x="144966" y="1103971"/>
            <a:ext cx="5649951" cy="3423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Use this to think about who will be involved in your project.</a:t>
            </a:r>
            <a:br>
              <a:rPr b="0" i="0" lang="en-US" sz="1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b="0" i="0" sz="12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7" name="Google Shape;107;p2"/>
          <p:cNvSpPr/>
          <p:nvPr/>
        </p:nvSpPr>
        <p:spPr>
          <a:xfrm>
            <a:off x="3323063" y="978519"/>
            <a:ext cx="5649951" cy="547803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"/>
          <p:cNvSpPr/>
          <p:nvPr/>
        </p:nvSpPr>
        <p:spPr>
          <a:xfrm>
            <a:off x="4293217" y="1881146"/>
            <a:ext cx="3702204" cy="3635298"/>
          </a:xfrm>
          <a:prstGeom prst="ellipse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/>
          <p:nvPr/>
        </p:nvSpPr>
        <p:spPr>
          <a:xfrm>
            <a:off x="5328656" y="2870194"/>
            <a:ext cx="1631331" cy="1657202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/>
          <p:nvPr/>
        </p:nvSpPr>
        <p:spPr>
          <a:xfrm>
            <a:off x="5430641" y="3323524"/>
            <a:ext cx="1427356" cy="75054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</a:t>
            </a:r>
            <a:endParaRPr/>
          </a:p>
        </p:txBody>
      </p:sp>
      <p:sp>
        <p:nvSpPr>
          <p:cNvPr id="111" name="Google Shape;111;p2"/>
          <p:cNvSpPr/>
          <p:nvPr/>
        </p:nvSpPr>
        <p:spPr>
          <a:xfrm>
            <a:off x="5382322" y="2040673"/>
            <a:ext cx="1427356" cy="750542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Involved</a:t>
            </a:r>
            <a:endParaRPr/>
          </a:p>
        </p:txBody>
      </p:sp>
      <p:sp>
        <p:nvSpPr>
          <p:cNvPr id="112" name="Google Shape;112;p2"/>
          <p:cNvSpPr/>
          <p:nvPr/>
        </p:nvSpPr>
        <p:spPr>
          <a:xfrm>
            <a:off x="5382322" y="1103971"/>
            <a:ext cx="1427356" cy="75054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Informed</a:t>
            </a:r>
            <a:endParaRPr/>
          </a:p>
        </p:txBody>
      </p:sp>
      <p:grpSp>
        <p:nvGrpSpPr>
          <p:cNvPr id="113" name="Google Shape;113;p2"/>
          <p:cNvGrpSpPr/>
          <p:nvPr/>
        </p:nvGrpSpPr>
        <p:grpSpPr>
          <a:xfrm>
            <a:off x="9192324" y="3807349"/>
            <a:ext cx="2854710" cy="3050651"/>
            <a:chOff x="9229490" y="1103971"/>
            <a:chExt cx="2854710" cy="3050651"/>
          </a:xfrm>
        </p:grpSpPr>
        <p:sp>
          <p:nvSpPr>
            <p:cNvPr id="114" name="Google Shape;114;p2"/>
            <p:cNvSpPr/>
            <p:nvPr/>
          </p:nvSpPr>
          <p:spPr>
            <a:xfrm>
              <a:off x="9229490" y="3151615"/>
              <a:ext cx="1427356" cy="75054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Informed</a:t>
              </a: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9229490" y="2121985"/>
              <a:ext cx="1427356" cy="750542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Involved</a:t>
              </a: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9229490" y="1103971"/>
              <a:ext cx="1427356" cy="750542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Core</a:t>
              </a:r>
              <a:endParaRPr/>
            </a:p>
          </p:txBody>
        </p:sp>
        <p:sp>
          <p:nvSpPr>
            <p:cNvPr id="117" name="Google Shape;117;p2"/>
            <p:cNvSpPr txBox="1"/>
            <p:nvPr/>
          </p:nvSpPr>
          <p:spPr>
            <a:xfrm>
              <a:off x="10656845" y="1103971"/>
              <a:ext cx="1427355" cy="984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Central to involvement, and is heavily engaged in adding ideas and/or decision-making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2"/>
            <p:cNvSpPr txBox="1"/>
            <p:nvPr/>
          </p:nvSpPr>
          <p:spPr>
            <a:xfrm>
              <a:off x="10656845" y="2181074"/>
              <a:ext cx="1427355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Provides some input and may help to move ideas forward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2"/>
            <p:cNvSpPr txBox="1"/>
            <p:nvPr/>
          </p:nvSpPr>
          <p:spPr>
            <a:xfrm>
              <a:off x="10656845" y="3169737"/>
              <a:ext cx="1427355" cy="9848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Wants to stay up-to-date and may  provide some feedback when/if needed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0" name="Google Shape;120;p2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"/>
          <p:cNvSpPr txBox="1"/>
          <p:nvPr>
            <p:ph idx="1" type="subTitle"/>
          </p:nvPr>
        </p:nvSpPr>
        <p:spPr>
          <a:xfrm>
            <a:off x="1345581" y="294482"/>
            <a:ext cx="9144000" cy="731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>
                <a:latin typeface="Roboto"/>
                <a:ea typeface="Roboto"/>
                <a:cs typeface="Roboto"/>
                <a:sym typeface="Roboto"/>
              </a:rPr>
              <a:t>SECTOR MAPPING TEMPLATE</a:t>
            </a:r>
            <a:endParaRPr/>
          </a:p>
        </p:txBody>
      </p:sp>
      <p:sp>
        <p:nvSpPr>
          <p:cNvPr id="126" name="Google Shape;126;p3"/>
          <p:cNvSpPr txBox="1"/>
          <p:nvPr/>
        </p:nvSpPr>
        <p:spPr>
          <a:xfrm>
            <a:off x="156121" y="978519"/>
            <a:ext cx="4906529" cy="3423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Use this tool to think about which sectors will be involved in your project.</a:t>
            </a:r>
            <a:br>
              <a:rPr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7" name="Google Shape;127;p3"/>
          <p:cNvSpPr/>
          <p:nvPr/>
        </p:nvSpPr>
        <p:spPr>
          <a:xfrm>
            <a:off x="3323063" y="978519"/>
            <a:ext cx="5649951" cy="5478037"/>
          </a:xfrm>
          <a:prstGeom prst="ellipse">
            <a:avLst/>
          </a:prstGeom>
          <a:solidFill>
            <a:srgbClr val="F2F2F2"/>
          </a:solidFill>
          <a:ln cap="flat" cmpd="sng" w="57150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8" name="Google Shape;128;p3"/>
          <p:cNvGrpSpPr/>
          <p:nvPr/>
        </p:nvGrpSpPr>
        <p:grpSpPr>
          <a:xfrm>
            <a:off x="468353" y="2065141"/>
            <a:ext cx="11448582" cy="3047530"/>
            <a:chOff x="9229490" y="953204"/>
            <a:chExt cx="11448582" cy="3047530"/>
          </a:xfrm>
        </p:grpSpPr>
        <p:sp>
          <p:nvSpPr>
            <p:cNvPr id="129" name="Google Shape;129;p3"/>
            <p:cNvSpPr/>
            <p:nvPr/>
          </p:nvSpPr>
          <p:spPr>
            <a:xfrm>
              <a:off x="9229490" y="3151615"/>
              <a:ext cx="1427356" cy="75054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Sector 4</a:t>
              </a: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17778756" y="953204"/>
              <a:ext cx="1427356" cy="750542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Sector 2</a:t>
              </a: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9229490" y="1103971"/>
              <a:ext cx="1427356" cy="750542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Sector 1</a:t>
              </a:r>
              <a:endParaRPr/>
            </a:p>
          </p:txBody>
        </p:sp>
        <p:sp>
          <p:nvSpPr>
            <p:cNvPr id="132" name="Google Shape;132;p3"/>
            <p:cNvSpPr txBox="1"/>
            <p:nvPr/>
          </p:nvSpPr>
          <p:spPr>
            <a:xfrm>
              <a:off x="10656845" y="1103971"/>
              <a:ext cx="1427355" cy="6771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eg. Intermediary organisations 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3"/>
            <p:cNvSpPr txBox="1"/>
            <p:nvPr/>
          </p:nvSpPr>
          <p:spPr>
            <a:xfrm>
              <a:off x="19250717" y="1026638"/>
              <a:ext cx="1427355" cy="6771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eg. Community groups and  organisations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3"/>
            <p:cNvSpPr txBox="1"/>
            <p:nvPr/>
          </p:nvSpPr>
          <p:spPr>
            <a:xfrm>
              <a:off x="10656845" y="3169737"/>
              <a:ext cx="1427355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eg. Private or commercial organisations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5" name="Google Shape;135;p3"/>
          <p:cNvSpPr/>
          <p:nvPr/>
        </p:nvSpPr>
        <p:spPr>
          <a:xfrm>
            <a:off x="9106831" y="4362129"/>
            <a:ext cx="1427356" cy="750542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Sector 4</a:t>
            </a:r>
            <a:endParaRPr/>
          </a:p>
        </p:txBody>
      </p:sp>
      <p:sp>
        <p:nvSpPr>
          <p:cNvPr id="136" name="Google Shape;136;p3"/>
          <p:cNvSpPr txBox="1"/>
          <p:nvPr/>
        </p:nvSpPr>
        <p:spPr>
          <a:xfrm>
            <a:off x="10534186" y="4380251"/>
            <a:ext cx="1427355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eg. Public or Government agencies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7" name="Google Shape;137;p3"/>
          <p:cNvCxnSpPr>
            <a:stCxn id="127" idx="0"/>
            <a:endCxn id="127" idx="4"/>
          </p:cNvCxnSpPr>
          <p:nvPr/>
        </p:nvCxnSpPr>
        <p:spPr>
          <a:xfrm>
            <a:off x="6148039" y="978519"/>
            <a:ext cx="0" cy="5478000"/>
          </a:xfrm>
          <a:prstGeom prst="straightConnector1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8" name="Google Shape;138;p3"/>
          <p:cNvCxnSpPr>
            <a:stCxn id="127" idx="2"/>
            <a:endCxn id="127" idx="6"/>
          </p:cNvCxnSpPr>
          <p:nvPr/>
        </p:nvCxnSpPr>
        <p:spPr>
          <a:xfrm>
            <a:off x="3323063" y="3717538"/>
            <a:ext cx="5649900" cy="0"/>
          </a:xfrm>
          <a:prstGeom prst="straightConnector1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9" name="Google Shape;139;p3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"/>
          <p:cNvSpPr txBox="1"/>
          <p:nvPr>
            <p:ph idx="1" type="subTitle"/>
          </p:nvPr>
        </p:nvSpPr>
        <p:spPr>
          <a:xfrm>
            <a:off x="1345581" y="294482"/>
            <a:ext cx="9144000" cy="731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>
                <a:latin typeface="Roboto"/>
                <a:ea typeface="Roboto"/>
                <a:cs typeface="Roboto"/>
                <a:sym typeface="Roboto"/>
              </a:rPr>
              <a:t>SCOPING TEMPLATE</a:t>
            </a:r>
            <a:endParaRPr/>
          </a:p>
        </p:txBody>
      </p:sp>
      <p:sp>
        <p:nvSpPr>
          <p:cNvPr id="145" name="Google Shape;145;p4"/>
          <p:cNvSpPr txBox="1"/>
          <p:nvPr/>
        </p:nvSpPr>
        <p:spPr>
          <a:xfrm>
            <a:off x="144966" y="1103972"/>
            <a:ext cx="11679044" cy="4237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Use this template to think about what’s in scope for your project. Is there anything that is out of scope? </a:t>
            </a:r>
            <a:endParaRPr/>
          </a:p>
        </p:txBody>
      </p:sp>
      <p:sp>
        <p:nvSpPr>
          <p:cNvPr id="146" name="Google Shape;146;p4"/>
          <p:cNvSpPr/>
          <p:nvPr/>
        </p:nvSpPr>
        <p:spPr>
          <a:xfrm>
            <a:off x="464634" y="1694985"/>
            <a:ext cx="5330283" cy="4627756"/>
          </a:xfrm>
          <a:prstGeom prst="roundRect">
            <a:avLst>
              <a:gd fmla="val 16667" name="adj"/>
            </a:avLst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4"/>
          <p:cNvSpPr/>
          <p:nvPr/>
        </p:nvSpPr>
        <p:spPr>
          <a:xfrm>
            <a:off x="6493727" y="1694985"/>
            <a:ext cx="5330283" cy="4627756"/>
          </a:xfrm>
          <a:prstGeom prst="roundRect">
            <a:avLst>
              <a:gd fmla="val 16667" name="adj"/>
            </a:avLst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 txBox="1"/>
          <p:nvPr/>
        </p:nvSpPr>
        <p:spPr>
          <a:xfrm>
            <a:off x="1269380" y="1795346"/>
            <a:ext cx="340112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00B050"/>
                </a:solidFill>
                <a:latin typeface="Roboto"/>
                <a:ea typeface="Roboto"/>
                <a:cs typeface="Roboto"/>
                <a:sym typeface="Roboto"/>
              </a:rPr>
              <a:t>IN SCOPE</a:t>
            </a:r>
            <a:endParaRPr/>
          </a:p>
        </p:txBody>
      </p:sp>
      <p:sp>
        <p:nvSpPr>
          <p:cNvPr id="149" name="Google Shape;149;p4"/>
          <p:cNvSpPr txBox="1"/>
          <p:nvPr/>
        </p:nvSpPr>
        <p:spPr>
          <a:xfrm>
            <a:off x="7458307" y="1795345"/>
            <a:ext cx="340112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00B050"/>
                </a:solidFill>
                <a:latin typeface="Roboto"/>
                <a:ea typeface="Roboto"/>
                <a:cs typeface="Roboto"/>
                <a:sym typeface="Roboto"/>
              </a:rPr>
              <a:t>OUT OF SCOPE</a:t>
            </a:r>
            <a:endParaRPr/>
          </a:p>
        </p:txBody>
      </p:sp>
      <p:sp>
        <p:nvSpPr>
          <p:cNvPr id="150" name="Google Shape;150;p4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"/>
          <p:cNvSpPr txBox="1"/>
          <p:nvPr>
            <p:ph idx="1" type="subTitle"/>
          </p:nvPr>
        </p:nvSpPr>
        <p:spPr>
          <a:xfrm>
            <a:off x="1345581" y="294482"/>
            <a:ext cx="9144000" cy="731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>
                <a:latin typeface="Roboto"/>
                <a:ea typeface="Roboto"/>
                <a:cs typeface="Roboto"/>
                <a:sym typeface="Roboto"/>
              </a:rPr>
              <a:t>PROJECT DEFINITION TEMPLATE</a:t>
            </a:r>
            <a:endParaRPr/>
          </a:p>
        </p:txBody>
      </p:sp>
      <p:sp>
        <p:nvSpPr>
          <p:cNvPr id="157" name="Google Shape;157;p5"/>
          <p:cNvSpPr txBox="1"/>
          <p:nvPr/>
        </p:nvSpPr>
        <p:spPr>
          <a:xfrm>
            <a:off x="144966" y="1103971"/>
            <a:ext cx="11679044" cy="3423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Clarify what your project by pinpointing what it is and what it isn’t. </a:t>
            </a:r>
            <a:endParaRPr/>
          </a:p>
        </p:txBody>
      </p:sp>
      <p:sp>
        <p:nvSpPr>
          <p:cNvPr id="158" name="Google Shape;158;p5"/>
          <p:cNvSpPr txBox="1"/>
          <p:nvPr/>
        </p:nvSpPr>
        <p:spPr>
          <a:xfrm>
            <a:off x="769434" y="2642839"/>
            <a:ext cx="462775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5"/>
          <p:cNvSpPr txBox="1"/>
          <p:nvPr/>
        </p:nvSpPr>
        <p:spPr>
          <a:xfrm>
            <a:off x="769434" y="1678917"/>
            <a:ext cx="4212000" cy="4848600"/>
          </a:xfrm>
          <a:prstGeom prst="rect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00B050"/>
                </a:solidFill>
                <a:latin typeface="Roboto"/>
                <a:ea typeface="Roboto"/>
                <a:cs typeface="Roboto"/>
                <a:sym typeface="Roboto"/>
              </a:rPr>
              <a:t>WHAT THIS IS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OOO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OOOOOO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OOO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OOOOOO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OOOOOO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OOO</a:t>
            </a:r>
            <a:endParaRPr/>
          </a:p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5"/>
          <p:cNvSpPr txBox="1"/>
          <p:nvPr/>
        </p:nvSpPr>
        <p:spPr>
          <a:xfrm>
            <a:off x="6504558" y="1678916"/>
            <a:ext cx="4212083" cy="4847481"/>
          </a:xfrm>
          <a:prstGeom prst="rect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00B050"/>
                </a:solidFill>
                <a:latin typeface="Roboto"/>
                <a:ea typeface="Roboto"/>
                <a:cs typeface="Roboto"/>
                <a:sym typeface="Roboto"/>
              </a:rPr>
              <a:t>WHAT THIS ISN’T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OOO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OOOOOO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OOO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OOOOOO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OOOOOO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OOO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5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"/>
          <p:cNvSpPr txBox="1"/>
          <p:nvPr>
            <p:ph idx="1" type="subTitle"/>
          </p:nvPr>
        </p:nvSpPr>
        <p:spPr>
          <a:xfrm>
            <a:off x="1345581" y="294482"/>
            <a:ext cx="9144000" cy="731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>
                <a:latin typeface="Roboto"/>
                <a:ea typeface="Roboto"/>
                <a:cs typeface="Roboto"/>
                <a:sym typeface="Roboto"/>
              </a:rPr>
              <a:t>PROJECT PHASES TEMPLATE</a:t>
            </a:r>
            <a:endParaRPr/>
          </a:p>
        </p:txBody>
      </p:sp>
      <p:sp>
        <p:nvSpPr>
          <p:cNvPr id="168" name="Google Shape;168;p6"/>
          <p:cNvSpPr txBox="1"/>
          <p:nvPr/>
        </p:nvSpPr>
        <p:spPr>
          <a:xfrm>
            <a:off x="164606" y="839838"/>
            <a:ext cx="11679044" cy="3423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Use plenty of visuals to show different phases your project will take.</a:t>
            </a:r>
            <a:endParaRPr/>
          </a:p>
        </p:txBody>
      </p:sp>
      <p:sp>
        <p:nvSpPr>
          <p:cNvPr id="169" name="Google Shape;169;p6"/>
          <p:cNvSpPr txBox="1"/>
          <p:nvPr/>
        </p:nvSpPr>
        <p:spPr>
          <a:xfrm>
            <a:off x="769434" y="2642839"/>
            <a:ext cx="4627756" cy="13542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Define this phase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Give a short description of what will happen</a:t>
            </a:r>
            <a:endParaRPr/>
          </a:p>
        </p:txBody>
      </p:sp>
      <p:sp>
        <p:nvSpPr>
          <p:cNvPr id="170" name="Google Shape;170;p6"/>
          <p:cNvSpPr txBox="1"/>
          <p:nvPr/>
        </p:nvSpPr>
        <p:spPr>
          <a:xfrm>
            <a:off x="865415" y="1632857"/>
            <a:ext cx="3314700" cy="486282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Name this phase</a:t>
            </a:r>
            <a:endParaRPr b="1" i="0" sz="24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Give a short description of what will happen here.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Add timescales.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6"/>
          <p:cNvSpPr/>
          <p:nvPr/>
        </p:nvSpPr>
        <p:spPr>
          <a:xfrm>
            <a:off x="1213757" y="1298117"/>
            <a:ext cx="653100" cy="669600"/>
          </a:xfrm>
          <a:prstGeom prst="ellipse">
            <a:avLst/>
          </a:prstGeom>
          <a:solidFill>
            <a:srgbClr val="D8D8D8"/>
          </a:solidFill>
          <a:ln cap="flat" cmpd="sng" w="571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6"/>
          <p:cNvSpPr txBox="1"/>
          <p:nvPr/>
        </p:nvSpPr>
        <p:spPr>
          <a:xfrm>
            <a:off x="4732557" y="1632849"/>
            <a:ext cx="3314700" cy="486282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Name this phase</a:t>
            </a:r>
            <a:endParaRPr b="1" i="0" sz="24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Give a short description of what will happen here.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Add timescales.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6"/>
          <p:cNvSpPr/>
          <p:nvPr/>
        </p:nvSpPr>
        <p:spPr>
          <a:xfrm>
            <a:off x="5010150" y="1298119"/>
            <a:ext cx="653100" cy="669600"/>
          </a:xfrm>
          <a:prstGeom prst="ellipse">
            <a:avLst/>
          </a:prstGeom>
          <a:solidFill>
            <a:srgbClr val="D8D8D8"/>
          </a:solidFill>
          <a:ln cap="flat" cmpd="sng" w="571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6"/>
          <p:cNvSpPr txBox="1"/>
          <p:nvPr/>
        </p:nvSpPr>
        <p:spPr>
          <a:xfrm>
            <a:off x="8540483" y="1632849"/>
            <a:ext cx="3314700" cy="486282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Name this phase</a:t>
            </a:r>
            <a:endParaRPr b="1" i="0" sz="24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Give a short description of what will happen here.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Add timescales.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6"/>
          <p:cNvSpPr/>
          <p:nvPr/>
        </p:nvSpPr>
        <p:spPr>
          <a:xfrm>
            <a:off x="8841922" y="1298117"/>
            <a:ext cx="653100" cy="669600"/>
          </a:xfrm>
          <a:prstGeom prst="ellipse">
            <a:avLst/>
          </a:prstGeom>
          <a:solidFill>
            <a:srgbClr val="D8D8D8"/>
          </a:solidFill>
          <a:ln cap="flat" cmpd="sng" w="571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6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8"/>
          <p:cNvSpPr txBox="1"/>
          <p:nvPr>
            <p:ph idx="1" type="subTitle"/>
          </p:nvPr>
        </p:nvSpPr>
        <p:spPr>
          <a:xfrm>
            <a:off x="1345581" y="294482"/>
            <a:ext cx="9144000" cy="731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>
                <a:latin typeface="Roboto"/>
                <a:ea typeface="Roboto"/>
                <a:cs typeface="Roboto"/>
                <a:sym typeface="Roboto"/>
              </a:rPr>
              <a:t>PROJECT JOURNEY TEMPLATE 1</a:t>
            </a:r>
            <a:endParaRPr/>
          </a:p>
        </p:txBody>
      </p:sp>
      <p:sp>
        <p:nvSpPr>
          <p:cNvPr id="183" name="Google Shape;183;p8"/>
          <p:cNvSpPr txBox="1"/>
          <p:nvPr/>
        </p:nvSpPr>
        <p:spPr>
          <a:xfrm>
            <a:off x="303343" y="1298105"/>
            <a:ext cx="11679044" cy="3423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Use plenty of visuals to show what journey your project will take.</a:t>
            </a:r>
            <a:endParaRPr/>
          </a:p>
        </p:txBody>
      </p:sp>
      <p:sp>
        <p:nvSpPr>
          <p:cNvPr id="184" name="Google Shape;184;p8"/>
          <p:cNvSpPr txBox="1"/>
          <p:nvPr/>
        </p:nvSpPr>
        <p:spPr>
          <a:xfrm>
            <a:off x="769434" y="2642839"/>
            <a:ext cx="4627756" cy="13542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Define this phase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Give a short description of what will happen</a:t>
            </a:r>
            <a:endParaRPr/>
          </a:p>
        </p:txBody>
      </p:sp>
      <p:sp>
        <p:nvSpPr>
          <p:cNvPr id="185" name="Google Shape;185;p8"/>
          <p:cNvSpPr/>
          <p:nvPr/>
        </p:nvSpPr>
        <p:spPr>
          <a:xfrm>
            <a:off x="249136" y="3172119"/>
            <a:ext cx="1480450" cy="163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8D8D8">
              <a:alpha val="75294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START</a:t>
            </a:r>
            <a:endParaRPr b="1" i="0" sz="1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6" name="Google Shape;186;p8"/>
          <p:cNvSpPr/>
          <p:nvPr/>
        </p:nvSpPr>
        <p:spPr>
          <a:xfrm>
            <a:off x="1814116" y="3172118"/>
            <a:ext cx="1939739" cy="1636501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00B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</a:t>
            </a:r>
            <a:endParaRPr/>
          </a:p>
        </p:txBody>
      </p:sp>
      <p:sp>
        <p:nvSpPr>
          <p:cNvPr id="187" name="Google Shape;187;p8"/>
          <p:cNvSpPr/>
          <p:nvPr/>
        </p:nvSpPr>
        <p:spPr>
          <a:xfrm>
            <a:off x="3493556" y="2265152"/>
            <a:ext cx="1939739" cy="1636501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00B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</a:t>
            </a:r>
            <a:endParaRPr/>
          </a:p>
        </p:txBody>
      </p:sp>
      <p:sp>
        <p:nvSpPr>
          <p:cNvPr id="188" name="Google Shape;188;p8"/>
          <p:cNvSpPr/>
          <p:nvPr/>
        </p:nvSpPr>
        <p:spPr>
          <a:xfrm>
            <a:off x="5172996" y="3123450"/>
            <a:ext cx="1939739" cy="1636501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00B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</a:t>
            </a:r>
            <a:endParaRPr/>
          </a:p>
        </p:txBody>
      </p:sp>
      <p:sp>
        <p:nvSpPr>
          <p:cNvPr id="189" name="Google Shape;189;p8"/>
          <p:cNvSpPr/>
          <p:nvPr/>
        </p:nvSpPr>
        <p:spPr>
          <a:xfrm>
            <a:off x="5176220" y="1298105"/>
            <a:ext cx="1939739" cy="1636501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00B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</a:t>
            </a:r>
            <a:endParaRPr/>
          </a:p>
        </p:txBody>
      </p:sp>
      <p:sp>
        <p:nvSpPr>
          <p:cNvPr id="190" name="Google Shape;190;p8"/>
          <p:cNvSpPr/>
          <p:nvPr/>
        </p:nvSpPr>
        <p:spPr>
          <a:xfrm>
            <a:off x="6858884" y="2203962"/>
            <a:ext cx="1939739" cy="1636501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00B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</a:t>
            </a:r>
            <a:endParaRPr/>
          </a:p>
        </p:txBody>
      </p:sp>
      <p:sp>
        <p:nvSpPr>
          <p:cNvPr id="191" name="Google Shape;191;p8"/>
          <p:cNvSpPr/>
          <p:nvPr/>
        </p:nvSpPr>
        <p:spPr>
          <a:xfrm>
            <a:off x="6870608" y="3983594"/>
            <a:ext cx="1939739" cy="1636501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00B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</a:t>
            </a:r>
            <a:endParaRPr/>
          </a:p>
        </p:txBody>
      </p:sp>
      <p:sp>
        <p:nvSpPr>
          <p:cNvPr id="192" name="Google Shape;192;p8"/>
          <p:cNvSpPr/>
          <p:nvPr/>
        </p:nvSpPr>
        <p:spPr>
          <a:xfrm>
            <a:off x="8533573" y="3054283"/>
            <a:ext cx="1939739" cy="1636501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00B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</a:t>
            </a:r>
            <a:endParaRPr/>
          </a:p>
        </p:txBody>
      </p:sp>
      <p:sp>
        <p:nvSpPr>
          <p:cNvPr id="193" name="Google Shape;193;p8"/>
          <p:cNvSpPr/>
          <p:nvPr/>
        </p:nvSpPr>
        <p:spPr>
          <a:xfrm>
            <a:off x="10593194" y="3022213"/>
            <a:ext cx="1480450" cy="163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8D8D8">
              <a:alpha val="75294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NEXT PHASE</a:t>
            </a:r>
            <a:endParaRPr b="1" i="0" sz="1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4" name="Google Shape;194;p8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"/>
          <p:cNvSpPr txBox="1"/>
          <p:nvPr>
            <p:ph idx="1" type="subTitle"/>
          </p:nvPr>
        </p:nvSpPr>
        <p:spPr>
          <a:xfrm>
            <a:off x="1345581" y="294482"/>
            <a:ext cx="9144000" cy="731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>
                <a:latin typeface="Roboto"/>
                <a:ea typeface="Roboto"/>
                <a:cs typeface="Roboto"/>
                <a:sym typeface="Roboto"/>
              </a:rPr>
              <a:t>PROJECT JOURNEY TEMPLATE 2</a:t>
            </a:r>
            <a:endParaRPr/>
          </a:p>
        </p:txBody>
      </p:sp>
      <p:sp>
        <p:nvSpPr>
          <p:cNvPr id="201" name="Google Shape;201;p7"/>
          <p:cNvSpPr txBox="1"/>
          <p:nvPr/>
        </p:nvSpPr>
        <p:spPr>
          <a:xfrm>
            <a:off x="144966" y="1103971"/>
            <a:ext cx="11679044" cy="3423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Use plenty of visuals to show what journey your project will take.</a:t>
            </a:r>
            <a:endParaRPr/>
          </a:p>
        </p:txBody>
      </p:sp>
      <p:sp>
        <p:nvSpPr>
          <p:cNvPr id="202" name="Google Shape;202;p7"/>
          <p:cNvSpPr txBox="1"/>
          <p:nvPr/>
        </p:nvSpPr>
        <p:spPr>
          <a:xfrm>
            <a:off x="769434" y="2642839"/>
            <a:ext cx="462775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3" name="Google Shape;203;p7"/>
          <p:cNvGrpSpPr/>
          <p:nvPr/>
        </p:nvGrpSpPr>
        <p:grpSpPr>
          <a:xfrm>
            <a:off x="1952918" y="1852488"/>
            <a:ext cx="7754593" cy="4449355"/>
            <a:chOff x="3903" y="124488"/>
            <a:chExt cx="7754593" cy="4449355"/>
          </a:xfrm>
        </p:grpSpPr>
        <p:sp>
          <p:nvSpPr>
            <p:cNvPr id="204" name="Google Shape;204;p7"/>
            <p:cNvSpPr/>
            <p:nvPr/>
          </p:nvSpPr>
          <p:spPr>
            <a:xfrm rot="5400000">
              <a:off x="-357049" y="1135803"/>
              <a:ext cx="1579229" cy="190686"/>
            </a:xfrm>
            <a:prstGeom prst="rect">
              <a:avLst/>
            </a:prstGeom>
            <a:solidFill>
              <a:srgbClr val="ABB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7"/>
            <p:cNvSpPr/>
            <p:nvPr/>
          </p:nvSpPr>
          <p:spPr>
            <a:xfrm>
              <a:off x="3903" y="124488"/>
              <a:ext cx="2118741" cy="1271244"/>
            </a:xfrm>
            <a:prstGeom prst="roundRect">
              <a:avLst>
                <a:gd fmla="val 10000" name="adj"/>
              </a:avLst>
            </a:prstGeom>
            <a:solidFill>
              <a:srgbClr val="00B05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7"/>
            <p:cNvSpPr txBox="1"/>
            <p:nvPr/>
          </p:nvSpPr>
          <p:spPr>
            <a:xfrm>
              <a:off x="41136" y="161721"/>
              <a:ext cx="2044275" cy="1196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50" lIns="209550" spcFirstLastPara="1" rIns="209550" wrap="square" tIns="20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500"/>
                <a:buFont typeface="Calibri"/>
                <a:buNone/>
              </a:pPr>
              <a:r>
                <a:t/>
              </a:r>
              <a:endParaRPr sz="5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7"/>
            <p:cNvSpPr/>
            <p:nvPr/>
          </p:nvSpPr>
          <p:spPr>
            <a:xfrm rot="5400000">
              <a:off x="-357049" y="2724859"/>
              <a:ext cx="1579229" cy="190686"/>
            </a:xfrm>
            <a:prstGeom prst="rect">
              <a:avLst/>
            </a:prstGeom>
            <a:solidFill>
              <a:srgbClr val="ABB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7"/>
            <p:cNvSpPr/>
            <p:nvPr/>
          </p:nvSpPr>
          <p:spPr>
            <a:xfrm>
              <a:off x="3903" y="1713544"/>
              <a:ext cx="2118741" cy="1271244"/>
            </a:xfrm>
            <a:prstGeom prst="roundRect">
              <a:avLst>
                <a:gd fmla="val 10000" name="adj"/>
              </a:avLst>
            </a:prstGeom>
            <a:solidFill>
              <a:srgbClr val="00B05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7"/>
            <p:cNvSpPr txBox="1"/>
            <p:nvPr/>
          </p:nvSpPr>
          <p:spPr>
            <a:xfrm>
              <a:off x="41136" y="1750777"/>
              <a:ext cx="2044275" cy="1196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50" lIns="209550" spcFirstLastPara="1" rIns="209550" wrap="square" tIns="20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500"/>
                <a:buFont typeface="Calibri"/>
                <a:buNone/>
              </a:pPr>
              <a:r>
                <a:t/>
              </a:r>
              <a:endParaRPr sz="5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7"/>
            <p:cNvSpPr/>
            <p:nvPr/>
          </p:nvSpPr>
          <p:spPr>
            <a:xfrm>
              <a:off x="437478" y="3519387"/>
              <a:ext cx="2808099" cy="190686"/>
            </a:xfrm>
            <a:prstGeom prst="rect">
              <a:avLst/>
            </a:prstGeom>
            <a:solidFill>
              <a:srgbClr val="ABB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7"/>
            <p:cNvSpPr/>
            <p:nvPr/>
          </p:nvSpPr>
          <p:spPr>
            <a:xfrm>
              <a:off x="3903" y="3302599"/>
              <a:ext cx="2118741" cy="1271244"/>
            </a:xfrm>
            <a:prstGeom prst="roundRect">
              <a:avLst>
                <a:gd fmla="val 10000" name="adj"/>
              </a:avLst>
            </a:prstGeom>
            <a:solidFill>
              <a:srgbClr val="00B05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7"/>
            <p:cNvSpPr txBox="1"/>
            <p:nvPr/>
          </p:nvSpPr>
          <p:spPr>
            <a:xfrm>
              <a:off x="41136" y="3339832"/>
              <a:ext cx="2044275" cy="1196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50" lIns="209550" spcFirstLastPara="1" rIns="209550" wrap="square" tIns="20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500"/>
                <a:buFont typeface="Calibri"/>
                <a:buNone/>
              </a:pPr>
              <a:r>
                <a:t/>
              </a:r>
              <a:endParaRPr sz="5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7"/>
            <p:cNvSpPr/>
            <p:nvPr/>
          </p:nvSpPr>
          <p:spPr>
            <a:xfrm rot="-5400000">
              <a:off x="2460875" y="2724859"/>
              <a:ext cx="1579229" cy="190686"/>
            </a:xfrm>
            <a:prstGeom prst="rect">
              <a:avLst/>
            </a:prstGeom>
            <a:solidFill>
              <a:srgbClr val="ABB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7"/>
            <p:cNvSpPr/>
            <p:nvPr/>
          </p:nvSpPr>
          <p:spPr>
            <a:xfrm>
              <a:off x="2821829" y="3302599"/>
              <a:ext cx="2118741" cy="1271244"/>
            </a:xfrm>
            <a:prstGeom prst="roundRect">
              <a:avLst>
                <a:gd fmla="val 10000" name="adj"/>
              </a:avLst>
            </a:prstGeom>
            <a:solidFill>
              <a:srgbClr val="00B05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7"/>
            <p:cNvSpPr txBox="1"/>
            <p:nvPr/>
          </p:nvSpPr>
          <p:spPr>
            <a:xfrm>
              <a:off x="2859062" y="3339832"/>
              <a:ext cx="2044275" cy="1196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50" lIns="209550" spcFirstLastPara="1" rIns="209550" wrap="square" tIns="20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500"/>
                <a:buFont typeface="Calibri"/>
                <a:buNone/>
              </a:pPr>
              <a:r>
                <a:t/>
              </a:r>
              <a:endParaRPr sz="5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7"/>
            <p:cNvSpPr/>
            <p:nvPr/>
          </p:nvSpPr>
          <p:spPr>
            <a:xfrm rot="-5400000">
              <a:off x="2460875" y="1135803"/>
              <a:ext cx="1579229" cy="190686"/>
            </a:xfrm>
            <a:prstGeom prst="rect">
              <a:avLst/>
            </a:prstGeom>
            <a:solidFill>
              <a:srgbClr val="ABB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7"/>
            <p:cNvSpPr/>
            <p:nvPr/>
          </p:nvSpPr>
          <p:spPr>
            <a:xfrm>
              <a:off x="2821829" y="1713544"/>
              <a:ext cx="2118741" cy="1271244"/>
            </a:xfrm>
            <a:prstGeom prst="roundRect">
              <a:avLst>
                <a:gd fmla="val 10000" name="adj"/>
              </a:avLst>
            </a:prstGeom>
            <a:solidFill>
              <a:srgbClr val="00B05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7"/>
            <p:cNvSpPr txBox="1"/>
            <p:nvPr/>
          </p:nvSpPr>
          <p:spPr>
            <a:xfrm>
              <a:off x="2859062" y="1750777"/>
              <a:ext cx="2044275" cy="1196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50" lIns="209550" spcFirstLastPara="1" rIns="209550" wrap="square" tIns="20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500"/>
                <a:buFont typeface="Calibri"/>
                <a:buNone/>
              </a:pPr>
              <a:r>
                <a:t/>
              </a:r>
              <a:endParaRPr sz="5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7"/>
            <p:cNvSpPr/>
            <p:nvPr/>
          </p:nvSpPr>
          <p:spPr>
            <a:xfrm>
              <a:off x="3255403" y="341275"/>
              <a:ext cx="2808099" cy="190686"/>
            </a:xfrm>
            <a:prstGeom prst="rect">
              <a:avLst/>
            </a:prstGeom>
            <a:solidFill>
              <a:srgbClr val="ABB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7"/>
            <p:cNvSpPr/>
            <p:nvPr/>
          </p:nvSpPr>
          <p:spPr>
            <a:xfrm>
              <a:off x="2821829" y="124488"/>
              <a:ext cx="2118741" cy="1271244"/>
            </a:xfrm>
            <a:prstGeom prst="roundRect">
              <a:avLst>
                <a:gd fmla="val 10000" name="adj"/>
              </a:avLst>
            </a:prstGeom>
            <a:solidFill>
              <a:srgbClr val="00B05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7"/>
            <p:cNvSpPr txBox="1"/>
            <p:nvPr/>
          </p:nvSpPr>
          <p:spPr>
            <a:xfrm>
              <a:off x="2859062" y="161721"/>
              <a:ext cx="2044275" cy="1196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50" lIns="209550" spcFirstLastPara="1" rIns="209550" wrap="square" tIns="20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500"/>
                <a:buFont typeface="Calibri"/>
                <a:buNone/>
              </a:pPr>
              <a:r>
                <a:t/>
              </a:r>
              <a:endParaRPr sz="5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7"/>
            <p:cNvSpPr/>
            <p:nvPr/>
          </p:nvSpPr>
          <p:spPr>
            <a:xfrm rot="5400000">
              <a:off x="5278801" y="1135803"/>
              <a:ext cx="1579229" cy="190686"/>
            </a:xfrm>
            <a:prstGeom prst="rect">
              <a:avLst/>
            </a:prstGeom>
            <a:solidFill>
              <a:srgbClr val="ABB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7"/>
            <p:cNvSpPr/>
            <p:nvPr/>
          </p:nvSpPr>
          <p:spPr>
            <a:xfrm>
              <a:off x="5639755" y="124488"/>
              <a:ext cx="2118741" cy="1271244"/>
            </a:xfrm>
            <a:prstGeom prst="roundRect">
              <a:avLst>
                <a:gd fmla="val 10000" name="adj"/>
              </a:avLst>
            </a:prstGeom>
            <a:solidFill>
              <a:srgbClr val="00B05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7"/>
            <p:cNvSpPr txBox="1"/>
            <p:nvPr/>
          </p:nvSpPr>
          <p:spPr>
            <a:xfrm>
              <a:off x="5676988" y="161721"/>
              <a:ext cx="2044275" cy="1196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50" lIns="209550" spcFirstLastPara="1" rIns="209550" wrap="square" tIns="20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500"/>
                <a:buFont typeface="Calibri"/>
                <a:buNone/>
              </a:pPr>
              <a:r>
                <a:t/>
              </a:r>
              <a:endParaRPr sz="5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7"/>
            <p:cNvSpPr/>
            <p:nvPr/>
          </p:nvSpPr>
          <p:spPr>
            <a:xfrm rot="5400000">
              <a:off x="5278801" y="2724859"/>
              <a:ext cx="1579229" cy="190686"/>
            </a:xfrm>
            <a:prstGeom prst="rect">
              <a:avLst/>
            </a:prstGeom>
            <a:solidFill>
              <a:srgbClr val="ABB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7"/>
            <p:cNvSpPr/>
            <p:nvPr/>
          </p:nvSpPr>
          <p:spPr>
            <a:xfrm>
              <a:off x="5639755" y="1713544"/>
              <a:ext cx="2118741" cy="1271244"/>
            </a:xfrm>
            <a:prstGeom prst="roundRect">
              <a:avLst>
                <a:gd fmla="val 10000" name="adj"/>
              </a:avLst>
            </a:prstGeom>
            <a:solidFill>
              <a:srgbClr val="00B05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7"/>
            <p:cNvSpPr txBox="1"/>
            <p:nvPr/>
          </p:nvSpPr>
          <p:spPr>
            <a:xfrm>
              <a:off x="5676988" y="1750777"/>
              <a:ext cx="2044275" cy="1196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50" lIns="209550" spcFirstLastPara="1" rIns="209550" wrap="square" tIns="20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500"/>
                <a:buFont typeface="Calibri"/>
                <a:buNone/>
              </a:pPr>
              <a:r>
                <a:t/>
              </a:r>
              <a:endParaRPr sz="5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7"/>
            <p:cNvSpPr/>
            <p:nvPr/>
          </p:nvSpPr>
          <p:spPr>
            <a:xfrm>
              <a:off x="5639755" y="3302599"/>
              <a:ext cx="2118741" cy="1271244"/>
            </a:xfrm>
            <a:prstGeom prst="roundRect">
              <a:avLst>
                <a:gd fmla="val 10000" name="adj"/>
              </a:avLst>
            </a:prstGeom>
            <a:solidFill>
              <a:srgbClr val="00B05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7"/>
            <p:cNvSpPr txBox="1"/>
            <p:nvPr/>
          </p:nvSpPr>
          <p:spPr>
            <a:xfrm>
              <a:off x="5676988" y="3339832"/>
              <a:ext cx="2044275" cy="1196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50" lIns="209550" spcFirstLastPara="1" rIns="209550" wrap="square" tIns="20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500"/>
                <a:buFont typeface="Calibri"/>
                <a:buNone/>
              </a:pPr>
              <a:r>
                <a:t/>
              </a:r>
              <a:endParaRPr sz="5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0" name="Google Shape;230;p7"/>
          <p:cNvSpPr/>
          <p:nvPr/>
        </p:nvSpPr>
        <p:spPr>
          <a:xfrm>
            <a:off x="468565" y="1509504"/>
            <a:ext cx="1480450" cy="163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8D8D8">
              <a:alpha val="75294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START</a:t>
            </a:r>
            <a:endParaRPr b="1" i="0" sz="1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1" name="Google Shape;231;p7"/>
          <p:cNvSpPr/>
          <p:nvPr/>
        </p:nvSpPr>
        <p:spPr>
          <a:xfrm>
            <a:off x="9829994" y="4882588"/>
            <a:ext cx="1480450" cy="163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8D8D8">
              <a:alpha val="75294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NEXT PHASE</a:t>
            </a:r>
            <a:endParaRPr b="1" i="0" sz="1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2" name="Google Shape;232;p7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2023-03-23T13:20:58Z</dcterms:created>
  <dc:creator>Pandora Ellis</dc:creator>
</cp:coreProperties>
</file>