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Roboto" panose="020000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nSt6b5jsyEEOwbWdBei8OLqOH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29e0d00cf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29e0d00cfe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g229e0d00cfe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2b35c240b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2b35c240b7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22b35c240b7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29e0d00cfe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29e0d00cfe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g229e0d00cfe_0_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29e0d00cfe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29e0d00cfe_0_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229e0d00cfe_0_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2a2ed7ea5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2a2ed7ea5b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22a2ed7ea5b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9e0d00cfe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9e0d00cfe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229e0d00cfe_0_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</a:pPr>
            <a:r>
              <a:rPr lang="en-US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RIVERWOODS  INVESTMENT READINESS PIONEERS 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657815" y="407987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>
                <a:latin typeface="Roboto"/>
                <a:ea typeface="Roboto"/>
                <a:cs typeface="Roboto"/>
                <a:sym typeface="Roboto"/>
              </a:rPr>
              <a:t>Checklist for Delivery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 b="0" i="0" u="none" strike="noStrike" cap="none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29e0d00cfe_0_7"/>
          <p:cNvSpPr/>
          <p:nvPr/>
        </p:nvSpPr>
        <p:spPr>
          <a:xfrm>
            <a:off x="0" y="0"/>
            <a:ext cx="12192000" cy="1724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229e0d00cfe_0_7"/>
          <p:cNvSpPr txBox="1">
            <a:spLocks noGrp="1"/>
          </p:cNvSpPr>
          <p:nvPr>
            <p:ph type="title"/>
          </p:nvPr>
        </p:nvSpPr>
        <p:spPr>
          <a:xfrm>
            <a:off x="838200" y="19935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Introduction</a:t>
            </a:r>
            <a:endParaRPr sz="4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0" name="Google Shape;100;g229e0d00cfe_0_7"/>
          <p:cNvSpPr txBox="1"/>
          <p:nvPr/>
        </p:nvSpPr>
        <p:spPr>
          <a:xfrm>
            <a:off x="469050" y="2083325"/>
            <a:ext cx="11253900" cy="42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Here we have broken down the typical phases of a participatory project, and added the checklists that we find helpful to work through when we are designing a process. We find this particularly helpful to use alongside the toolkit of templates. 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Roboto"/>
                <a:ea typeface="Roboto"/>
                <a:cs typeface="Roboto"/>
                <a:sym typeface="Roboto"/>
              </a:rPr>
              <a:t>While not all of these lists will be relevant for your project, we hope that this is a useful tool while you design successful projects. 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" name="Google Shape;101;g229e0d00cfe_0_7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2b35c240b7_0_0"/>
          <p:cNvSpPr/>
          <p:nvPr/>
        </p:nvSpPr>
        <p:spPr>
          <a:xfrm>
            <a:off x="0" y="0"/>
            <a:ext cx="12192000" cy="1724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22b35c240b7_0_0"/>
          <p:cNvSpPr txBox="1">
            <a:spLocks noGrp="1"/>
          </p:cNvSpPr>
          <p:nvPr>
            <p:ph type="title"/>
          </p:nvPr>
        </p:nvSpPr>
        <p:spPr>
          <a:xfrm>
            <a:off x="838200" y="19935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Inception &amp; Planning</a:t>
            </a:r>
            <a:endParaRPr sz="4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g22b35c240b7_0_0"/>
          <p:cNvSpPr txBox="1"/>
          <p:nvPr/>
        </p:nvSpPr>
        <p:spPr>
          <a:xfrm>
            <a:off x="469050" y="2083325"/>
            <a:ext cx="11253900" cy="3924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Define purpose and aims of the project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Identify meaningful opportunities for community participation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Identify target groups </a:t>
            </a:r>
            <a:r>
              <a:rPr lang="en-US" sz="1800" i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(See Stakeholder Mapping Template and Sector Mapping Template)</a:t>
            </a:r>
            <a:endParaRPr sz="1800" i="1" dirty="0">
              <a:solidFill>
                <a:srgbClr val="00B05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Explore potential barriers to engagement as well as solutions before delivery commences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Identify relevant networks to engage with  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Agree scope of project: what is or isn’t in scope </a:t>
            </a:r>
            <a:r>
              <a:rPr lang="en-US" sz="1800" i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(See Scoping Template and Project Definition Template)</a:t>
            </a:r>
            <a:endParaRPr sz="1800" i="1" dirty="0">
              <a:solidFill>
                <a:srgbClr val="00B05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❏"/>
            </a:pP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Agree timeline and clear milestones for delivery success </a:t>
            </a:r>
            <a:r>
              <a:rPr lang="en-US" sz="1800" i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(See Project Phases Template)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❏"/>
            </a:pP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Agree delivery team roles and responsibilities </a:t>
            </a:r>
            <a:r>
              <a:rPr lang="en-US" sz="1800" i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(See Project Governance Template)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Consider requirements such as data handling, risk management, protection officer, etc. 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g22b35c240b7_0_0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29e0d00cfe_0_16"/>
          <p:cNvSpPr/>
          <p:nvPr/>
        </p:nvSpPr>
        <p:spPr>
          <a:xfrm>
            <a:off x="0" y="0"/>
            <a:ext cx="12192000" cy="1724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229e0d00cfe_0_16"/>
          <p:cNvSpPr txBox="1">
            <a:spLocks noGrp="1"/>
          </p:cNvSpPr>
          <p:nvPr>
            <p:ph type="title"/>
          </p:nvPr>
        </p:nvSpPr>
        <p:spPr>
          <a:xfrm>
            <a:off x="838200" y="19935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Communications</a:t>
            </a:r>
            <a:endParaRPr sz="4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8" name="Google Shape;118;g229e0d00cfe_0_16"/>
          <p:cNvSpPr txBox="1"/>
          <p:nvPr/>
        </p:nvSpPr>
        <p:spPr>
          <a:xfrm>
            <a:off x="469050" y="2083325"/>
            <a:ext cx="11253900" cy="3924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Create accessible communications package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Ensure accessibility for diverse participant needs (consider age, disability, access to internet, etc.)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Consider online and offline communications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Share comms through relevant community and cross-sector networks 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Plan communications calendar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Consider milestone events/activities and how much notice might need to be given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Plan which channels to use (social media, local radio, mailing lists, etc.)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Consider how you will share outcomes 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9" name="Google Shape;119;g229e0d00cfe_0_16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29e0d00cfe_0_23"/>
          <p:cNvSpPr/>
          <p:nvPr/>
        </p:nvSpPr>
        <p:spPr>
          <a:xfrm>
            <a:off x="0" y="0"/>
            <a:ext cx="12192000" cy="1724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229e0d00cfe_0_23"/>
          <p:cNvSpPr txBox="1">
            <a:spLocks noGrp="1"/>
          </p:cNvSpPr>
          <p:nvPr>
            <p:ph type="title"/>
          </p:nvPr>
        </p:nvSpPr>
        <p:spPr>
          <a:xfrm>
            <a:off x="838200" y="19935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Participant Journey</a:t>
            </a:r>
            <a:endParaRPr sz="4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7" name="Google Shape;127;g229e0d00cfe_0_23"/>
          <p:cNvSpPr txBox="1"/>
          <p:nvPr/>
        </p:nvSpPr>
        <p:spPr>
          <a:xfrm>
            <a:off x="469050" y="2083325"/>
            <a:ext cx="11253900" cy="3924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Consider the stages that a participant will progress through and the processes they might engage in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Draft a timeline of milestones and outcomes to share with participants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Create a storyboard of a hypothetical participant journey to clearly communicate participation and expectations </a:t>
            </a:r>
            <a:r>
              <a:rPr lang="en-US" sz="1800" i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(See Project Journey Templates)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Identify potential barriers to engagement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Consider accessibility (both in-person and online), additional support needs, financial constraints, time commitment, etc.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Mitigate barriers as much as possible, setting aside funds to provide </a:t>
            </a:r>
            <a:r>
              <a:rPr lang="en-US" sz="1800" dirty="0" err="1">
                <a:latin typeface="Roboto"/>
                <a:ea typeface="Roboto"/>
                <a:cs typeface="Roboto"/>
                <a:sym typeface="Roboto"/>
              </a:rPr>
              <a:t>personalised</a:t>
            </a: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 support where necessary (e.g. translators, travel costs)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8" name="Google Shape;128;g229e0d00cfe_0_23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2a2ed7ea5b_0_0"/>
          <p:cNvSpPr/>
          <p:nvPr/>
        </p:nvSpPr>
        <p:spPr>
          <a:xfrm>
            <a:off x="0" y="0"/>
            <a:ext cx="12192000" cy="1724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22a2ed7ea5b_0_0"/>
          <p:cNvSpPr txBox="1">
            <a:spLocks noGrp="1"/>
          </p:cNvSpPr>
          <p:nvPr>
            <p:ph type="title"/>
          </p:nvPr>
        </p:nvSpPr>
        <p:spPr>
          <a:xfrm>
            <a:off x="838200" y="19935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Project Delivery</a:t>
            </a:r>
            <a:endParaRPr sz="4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6" name="Google Shape;136;g22a2ed7ea5b_0_0"/>
          <p:cNvSpPr txBox="1"/>
          <p:nvPr/>
        </p:nvSpPr>
        <p:spPr>
          <a:xfrm>
            <a:off x="469050" y="2083325"/>
            <a:ext cx="11253900" cy="350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❏"/>
            </a:pP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Plan engagement sessions based on the participant journey, but be willing to be flexible and adapt!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Plan sessions to meet the needs of participants (information sharing, access to resources, tools, etc.)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Include space for participants to feed back and shape future sessions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❏"/>
            </a:pP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Provide tailored support where possible, including a mechanism to request this support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❏"/>
            </a:pP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Consider how best to be transparent about process and outcomes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Communicate outputs with participants as well as intended actions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Share design and learning with delivery partners and stakeholders 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g22a2ed7ea5b_0_0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29e0d00cfe_0_30"/>
          <p:cNvSpPr/>
          <p:nvPr/>
        </p:nvSpPr>
        <p:spPr>
          <a:xfrm>
            <a:off x="0" y="0"/>
            <a:ext cx="12192000" cy="1724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g229e0d00cfe_0_30"/>
          <p:cNvSpPr txBox="1">
            <a:spLocks noGrp="1"/>
          </p:cNvSpPr>
          <p:nvPr>
            <p:ph type="title"/>
          </p:nvPr>
        </p:nvSpPr>
        <p:spPr>
          <a:xfrm>
            <a:off x="838200" y="19935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Monitoring, Evaluation &amp; Reporting</a:t>
            </a:r>
            <a:endParaRPr sz="4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5" name="Google Shape;145;g229e0d00cfe_0_30"/>
          <p:cNvSpPr txBox="1"/>
          <p:nvPr/>
        </p:nvSpPr>
        <p:spPr>
          <a:xfrm>
            <a:off x="469050" y="2083325"/>
            <a:ext cx="11253900" cy="350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Schedule regular delivery team check-ins throughout the process </a:t>
            </a:r>
            <a:r>
              <a:rPr lang="en-US" sz="1800" i="1" dirty="0">
                <a:solidFill>
                  <a:srgbClr val="00B050"/>
                </a:solidFill>
                <a:latin typeface="Roboto"/>
                <a:ea typeface="Roboto"/>
                <a:cs typeface="Roboto"/>
                <a:sym typeface="Roboto"/>
              </a:rPr>
              <a:t>(See Reflections Template)</a:t>
            </a:r>
            <a:endParaRPr sz="1800" i="1" dirty="0">
              <a:solidFill>
                <a:srgbClr val="00B05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Schedule learning and feedback sessions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Internal sessions for delivery team to review delivery, roles and responsibilities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External sessions to gather feedback and learning from participants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Gather qualitative and quantitative feedback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Record numbers of participants engaging at each stage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Gather case studies where possible (interviews, feedback forms, surveys)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❏"/>
            </a:pPr>
            <a:r>
              <a:rPr lang="en-US" sz="1800" dirty="0">
                <a:latin typeface="Roboto"/>
                <a:ea typeface="Roboto"/>
                <a:cs typeface="Roboto"/>
                <a:sym typeface="Roboto"/>
              </a:rPr>
              <a:t>Share your learning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g229e0d00cfe_0_30"/>
          <p:cNvSpPr txBox="1"/>
          <p:nvPr/>
        </p:nvSpPr>
        <p:spPr>
          <a:xfrm>
            <a:off x="0" y="6550200"/>
            <a:ext cx="3639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Roboto"/>
                <a:ea typeface="Roboto"/>
                <a:cs typeface="Roboto"/>
                <a:sym typeface="Roboto"/>
              </a:rPr>
              <a:t>Pandora Ellis &amp; Rachel Nixseaman</a:t>
            </a:r>
            <a:endParaRPr sz="800">
              <a:solidFill>
                <a:srgbClr val="A5A5A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574</Words>
  <Application>Microsoft Office PowerPoint</Application>
  <PresentationFormat>Widescreen</PresentationFormat>
  <Paragraphs>65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Roboto</vt:lpstr>
      <vt:lpstr>Arial</vt:lpstr>
      <vt:lpstr>Office Theme</vt:lpstr>
      <vt:lpstr>RIVERWOODS  INVESTMENT READINESS PIONEERS </vt:lpstr>
      <vt:lpstr>Introduction</vt:lpstr>
      <vt:lpstr>Inception &amp; Planning</vt:lpstr>
      <vt:lpstr>Communications</vt:lpstr>
      <vt:lpstr>Participant Journey</vt:lpstr>
      <vt:lpstr>Project Delivery</vt:lpstr>
      <vt:lpstr>Monitoring, Evaluation &amp; Reporting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RIVERWOODS  INVESTMENT READINESS PIONEERS </dc:title>
  <dc:creator>Pandora Ellis</dc:creator>
  <cp:lastModifiedBy>Rachel Nixseaman</cp:lastModifiedBy>
  <cp:revision>1</cp:revision>
  <dcterms:created xsi:type="dcterms:W3CDTF">2023-03-23T13:20:58Z</dcterms:created>
  <dcterms:modified xsi:type="dcterms:W3CDTF">2023-04-05T09:19:50Z</dcterms:modified>
</cp:coreProperties>
</file>